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73" r:id="rId6"/>
    <p:sldId id="260" r:id="rId7"/>
    <p:sldId id="262" r:id="rId8"/>
    <p:sldId id="263" r:id="rId9"/>
    <p:sldId id="271" r:id="rId10"/>
    <p:sldId id="264" r:id="rId11"/>
    <p:sldId id="265" r:id="rId12"/>
    <p:sldId id="266" r:id="rId13"/>
    <p:sldId id="267" r:id="rId14"/>
    <p:sldId id="268" r:id="rId15"/>
    <p:sldId id="280" r:id="rId16"/>
    <p:sldId id="274" r:id="rId17"/>
    <p:sldId id="275" r:id="rId18"/>
    <p:sldId id="276" r:id="rId19"/>
    <p:sldId id="277" r:id="rId20"/>
    <p:sldId id="278" r:id="rId21"/>
    <p:sldId id="281" r:id="rId22"/>
    <p:sldId id="282" r:id="rId23"/>
    <p:sldId id="284" r:id="rId24"/>
    <p:sldId id="285" r:id="rId25"/>
    <p:sldId id="286" r:id="rId26"/>
    <p:sldId id="287" r:id="rId27"/>
    <p:sldId id="290" r:id="rId28"/>
    <p:sldId id="289" r:id="rId29"/>
    <p:sldId id="29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94" autoAdjust="0"/>
    <p:restoredTop sz="97404" autoAdjust="0"/>
  </p:normalViewPr>
  <p:slideViewPr>
    <p:cSldViewPr snapToGrid="0">
      <p:cViewPr varScale="1">
        <p:scale>
          <a:sx n="160" d="100"/>
          <a:sy n="160" d="100"/>
        </p:scale>
        <p:origin x="55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038A3-B77D-4A62-8F50-26E08D06CF15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25D77-0031-430B-BFBC-2B21E99BF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53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25D77-0031-430B-BFBC-2B21E99BFF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86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25D77-0031-430B-BFBC-2B21E99BFF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4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79ADF-F697-EC79-D44B-F44B85FA5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67ADD-1AAE-C72E-9FB3-5A4BBF8A5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61C86-F8B9-D760-C011-A5C07CB37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AA7E0-3618-51AF-EEEB-BFECA31F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758C3-3B3F-E0BE-A9F9-50E27DEEB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6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39C3-E430-9381-FA54-2C91A569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F2A-AE35-65C8-F038-DBFB49EBA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F9AF9-D9C7-DAD5-FCB8-F641EB495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C197A-E9C5-560E-A79A-1B1B99215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2CBB5-E517-79F2-E9A5-2080C65E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5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19ABF-90B0-4A2D-BCA4-9A87061AC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FA254-DFB5-1933-D1A4-F2E42EE80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D3D71-B480-89AE-2090-7B599749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D9613-7363-B47A-F436-9FE7C86A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66A11-CBBE-E0E4-0D77-0F4FCFC2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3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9150B-8DA0-00CA-FDD3-73E6903A3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533AB-D68D-FD70-A050-24EBBAA2F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C2420-7D08-E6CC-9FDA-7D6581DCC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BBBF8-F512-BC46-5127-748453534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CC353-3C6C-98FF-1C25-19D10A9A9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4AAD-8E32-09F2-4B48-5B4A8027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FB016-3EDC-7920-A146-EF94140B8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8ABA0-CA67-4A87-21AE-73E92127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B50F2-FD35-442A-124A-3B258A492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E5CF7-BEBF-81CC-44D4-83A04DFE7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56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A7B3-5296-6663-9044-B8630198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363D5-A4C4-64EB-6D89-3377DAD0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1EFD4-CDD5-59D7-BCD4-077FED7C3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E06B1-3D3D-A269-8291-486D536F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32159-6F1D-A3C8-17B0-1672901C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9CD7B-61A0-1A70-DA39-6106E4996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92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73D5D-8C0F-B902-510B-4C25F40A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910D0-A930-2822-901F-6262D994E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FDF86-A6CA-3D13-0A5A-7486EDD1A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DC29A-330C-4727-BBBC-E525267AE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7E1AE5-5135-6D76-0EE0-C9C28BDAA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4EED32-8BF1-6E77-1A76-2C99B2535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A1689-CDA1-B8EA-474B-3F4BBA1FD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5EC151-8316-2B24-4DF7-37B39A33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5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765C-BE14-438C-C342-6408F86B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453B0-3F32-8898-DA98-57CE1D9A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E95C0-BB28-5882-A31F-CA40F4602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69B51-A344-A6B9-3411-C91556B1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1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C7659-9778-A81C-B6A2-0C38C412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2CD77B-AC44-581E-E6F8-99BEA80A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9FBFE-64DC-AACE-F7F2-F3800184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72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C771-8F2F-5CB8-E682-971085D4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314D-6041-7E43-2FE3-FFB9E4984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E0F26-50C1-E927-BB01-783F8CC02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F3C30-9E9F-59EF-0388-4917F0C2D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AAE27-0416-79CB-FB99-0A565BC91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756B4-021F-BDDB-199D-868DEFEE6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41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77014-433D-2CB2-6574-6DE2F5B4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CC38A-426E-68B2-8A30-167FB8DFA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AE71C-C5A7-88A3-FCA7-AC3E6BACF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E7A0E-9FD8-FE30-AB52-1849BF76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76F08-316E-E8BE-1272-C5ECAD9F3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FD7C3-3912-4B86-A023-94EF479B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07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1B1CB1-2502-5BEE-146D-5C10C9D1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ED801-19F3-28D2-E9D6-F85DA2F2C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6A09D-40ED-73B1-CA99-D040C39CE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0B927-7980-465C-A58C-FCF499450F3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96C14-5D90-3533-B163-5E2A7C627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C347A-6BB1-1AC6-6C15-04A49397C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sadykov/kineticsim_reader.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Machine Learning-Driven Identification and Categorization of Ion-Kinetic Instabilities in Hybrid-PIC Simulations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FFB99-606E-7A71-A583-AC21DEB05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73880"/>
          </a:xfrm>
        </p:spPr>
        <p:txBody>
          <a:bodyPr>
            <a:normAutofit/>
          </a:bodyPr>
          <a:lstStyle/>
          <a:p>
            <a:r>
              <a:rPr lang="en-US" dirty="0"/>
              <a:t>Viacheslav Sadykov</a:t>
            </a:r>
            <a:r>
              <a:rPr lang="en-US" baseline="30000" dirty="0"/>
              <a:t>1</a:t>
            </a:r>
            <a:r>
              <a:rPr lang="en-US" dirty="0"/>
              <a:t>, Leon Ofman</a:t>
            </a:r>
            <a:r>
              <a:rPr lang="en-US" baseline="30000" dirty="0"/>
              <a:t>2,3</a:t>
            </a:r>
            <a:r>
              <a:rPr lang="en-US" dirty="0"/>
              <a:t>, Scott Boardsen</a:t>
            </a:r>
            <a:r>
              <a:rPr lang="en-US" baseline="30000" dirty="0"/>
              <a:t>3,4</a:t>
            </a:r>
            <a:r>
              <a:rPr lang="en-US" dirty="0"/>
              <a:t>, Yogesh</a:t>
            </a:r>
            <a:r>
              <a:rPr lang="en-US" baseline="30000" dirty="0"/>
              <a:t>2,3</a:t>
            </a:r>
          </a:p>
          <a:p>
            <a:r>
              <a:rPr lang="en-US" baseline="30000" dirty="0"/>
              <a:t>1</a:t>
            </a:r>
            <a:r>
              <a:rPr lang="en-US" dirty="0"/>
              <a:t>Georgia State University</a:t>
            </a:r>
          </a:p>
          <a:p>
            <a:r>
              <a:rPr lang="en-US" baseline="30000" dirty="0"/>
              <a:t>2</a:t>
            </a:r>
            <a:r>
              <a:rPr lang="en-US" dirty="0"/>
              <a:t>Catholic University of America</a:t>
            </a:r>
          </a:p>
          <a:p>
            <a:r>
              <a:rPr lang="en-US" baseline="30000" dirty="0"/>
              <a:t>3</a:t>
            </a:r>
            <a:r>
              <a:rPr lang="en-US" dirty="0"/>
              <a:t>NASA Goddard Space Flight Center</a:t>
            </a:r>
          </a:p>
          <a:p>
            <a:r>
              <a:rPr lang="en-US" baseline="30000" dirty="0"/>
              <a:t>4</a:t>
            </a:r>
            <a:r>
              <a:rPr lang="en-US" dirty="0"/>
              <a:t>University of Maryland, Baltimore County</a:t>
            </a:r>
          </a:p>
        </p:txBody>
      </p:sp>
    </p:spTree>
    <p:extLst>
      <p:ext uri="{BB962C8B-B14F-4D97-AF65-F5344CB8AC3E}">
        <p14:creationId xmlns:p14="http://schemas.microsoft.com/office/powerpoint/2010/main" val="1891347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 Results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F35C67-5B23-60AC-FFE4-0A29AC3D2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953120"/>
              </p:ext>
            </p:extLst>
          </p:nvPr>
        </p:nvGraphicFramePr>
        <p:xfrm>
          <a:off x="573595" y="1573083"/>
          <a:ext cx="11044810" cy="2650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E39038-A668-AD0B-E068-E887FA9DF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5" y="4488926"/>
            <a:ext cx="11044810" cy="200394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Overall, the results are promising</a:t>
            </a:r>
          </a:p>
          <a:p>
            <a:pPr algn="just"/>
            <a:r>
              <a:rPr lang="en-US" dirty="0"/>
              <a:t>The results depend on a classifier:</a:t>
            </a:r>
          </a:p>
          <a:p>
            <a:pPr lvl="1" algn="just"/>
            <a:r>
              <a:rPr lang="en-US" dirty="0"/>
              <a:t>Random Forest with the default settings provides the highest scores</a:t>
            </a:r>
          </a:p>
          <a:p>
            <a:pPr lvl="1" algn="just"/>
            <a:r>
              <a:rPr lang="en-US" dirty="0"/>
              <a:t>However, we acknowledge that there was no proper hyperparameter tuning implemented so far: the classifiers could demonstrate closer scores after that</a:t>
            </a:r>
          </a:p>
        </p:txBody>
      </p:sp>
    </p:spTree>
    <p:extLst>
      <p:ext uri="{BB962C8B-B14F-4D97-AF65-F5344CB8AC3E}">
        <p14:creationId xmlns:p14="http://schemas.microsoft.com/office/powerpoint/2010/main" val="1494916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Approach 2. VDFs.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78011" cy="45847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An alternative to feature-based (moment-based) classification are Convolutional Neural Networks (CNNs) applied directly on VDFs.</a:t>
            </a:r>
          </a:p>
          <a:p>
            <a:pPr algn="just"/>
            <a:r>
              <a:rPr lang="en-US" dirty="0"/>
              <a:t>We have tested two CNNs with two different resolutions of VDFs (0.15V</a:t>
            </a:r>
            <a:r>
              <a:rPr lang="en-US" baseline="-25000" dirty="0"/>
              <a:t>A</a:t>
            </a:r>
            <a:r>
              <a:rPr lang="en-US" dirty="0"/>
              <a:t> and 0.10V</a:t>
            </a:r>
            <a:r>
              <a:rPr lang="en-US" baseline="-25000" dirty="0"/>
              <a:t>A</a:t>
            </a:r>
            <a:r>
              <a:rPr lang="en-US" dirty="0"/>
              <a:t>)</a:t>
            </a:r>
          </a:p>
          <a:p>
            <a:pPr lvl="1" algn="just"/>
            <a:r>
              <a:rPr lang="en-US" dirty="0"/>
              <a:t>In each case, CNN had three convolution / max pooling layers before the fully-connected part</a:t>
            </a:r>
          </a:p>
          <a:p>
            <a:pPr algn="just"/>
            <a:r>
              <a:rPr lang="en-US" dirty="0"/>
              <a:t>Training/testing performance was monitored to ensure no overfitting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844208-F87A-D706-C1E3-780E57D30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74" y="1825625"/>
            <a:ext cx="5362976" cy="367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2E61A5-D359-F23F-7218-4D21BCCF5D99}"/>
              </a:ext>
            </a:extLst>
          </p:cNvPr>
          <p:cNvSpPr txBox="1"/>
          <p:nvPr/>
        </p:nvSpPr>
        <p:spPr>
          <a:xfrm>
            <a:off x="7400925" y="5499664"/>
            <a:ext cx="469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 example of the CNN training/testing cross-entropy score while it progresses with training</a:t>
            </a:r>
          </a:p>
        </p:txBody>
      </p:sp>
    </p:spTree>
    <p:extLst>
      <p:ext uri="{BB962C8B-B14F-4D97-AF65-F5344CB8AC3E}">
        <p14:creationId xmlns:p14="http://schemas.microsoft.com/office/powerpoint/2010/main" val="3540649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 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06FC71-10C3-B79F-DC77-735F8680E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434515"/>
              </p:ext>
            </p:extLst>
          </p:nvPr>
        </p:nvGraphicFramePr>
        <p:xfrm>
          <a:off x="573595" y="1572768"/>
          <a:ext cx="11044810" cy="3712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 (0.15V</a:t>
                      </a:r>
                      <a:r>
                        <a:rPr lang="en-US" baseline="-25000" dirty="0"/>
                        <a:t>A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±9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6±4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272205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 (0.10V</a:t>
                      </a:r>
                      <a:r>
                        <a:rPr lang="en-US" baseline="-25000" dirty="0"/>
                        <a:t>A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±9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21101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1F933-319E-2B18-D187-8A56CA2C9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5" y="5490900"/>
            <a:ext cx="11044810" cy="126232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Results are comparable to Random Forest classifier</a:t>
            </a:r>
          </a:p>
          <a:p>
            <a:pPr algn="just"/>
            <a:r>
              <a:rPr lang="en-US" dirty="0"/>
              <a:t>Tradeoff between FP/FN could be an important point to select the optimal model</a:t>
            </a:r>
          </a:p>
        </p:txBody>
      </p:sp>
    </p:spTree>
    <p:extLst>
      <p:ext uri="{BB962C8B-B14F-4D97-AF65-F5344CB8AC3E}">
        <p14:creationId xmlns:p14="http://schemas.microsoft.com/office/powerpoint/2010/main" val="3476604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some problems and ways to resolve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3623CD-E2AA-C6A7-8944-9108CA7A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48326" cy="45847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In addition to memorization issues, the known caveat in ML could be in the formation of the data set itself</a:t>
            </a:r>
          </a:p>
          <a:p>
            <a:pPr lvl="1" algn="just"/>
            <a:r>
              <a:rPr lang="en-US" dirty="0"/>
              <a:t>Temporal coherence (Ahmadzadeh et al. 2021) indicates the closeness of the train/test data set due to random slicing of the temporally-evolving data</a:t>
            </a:r>
          </a:p>
          <a:p>
            <a:pPr algn="just"/>
            <a:r>
              <a:rPr lang="en-US" dirty="0"/>
              <a:t>Instead of chunking the data randomly, we try to split the data set into larger subsequent packets of VDFs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4557DB-81A9-6BEE-CFE7-82039516A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620" y="1690688"/>
            <a:ext cx="4967568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F5900E-E415-F724-B44D-A68CCEA2561F}"/>
              </a:ext>
            </a:extLst>
          </p:cNvPr>
          <p:cNvSpPr txBox="1"/>
          <p:nvPr/>
        </p:nvSpPr>
        <p:spPr>
          <a:xfrm>
            <a:off x="7091363" y="5833039"/>
            <a:ext cx="4695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Accuracy score as a function of the size of the chunk/packet (subsequent VDFs) propagating into each data set (using Random Forest)</a:t>
            </a:r>
          </a:p>
        </p:txBody>
      </p:sp>
    </p:spTree>
    <p:extLst>
      <p:ext uri="{BB962C8B-B14F-4D97-AF65-F5344CB8AC3E}">
        <p14:creationId xmlns:p14="http://schemas.microsoft.com/office/powerpoint/2010/main" val="1481703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5" y="1690688"/>
            <a:ext cx="1100777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We are exploring the potential of the automated identification of instabilities based on Hybrid-PIC simulations and several AI/ML algorithms</a:t>
            </a:r>
          </a:p>
          <a:p>
            <a:pPr algn="just"/>
            <a:r>
              <a:rPr lang="en-US" sz="2600" dirty="0"/>
              <a:t>16 simulation runs provide in total 997 cases of proton and alpha particle VDFs, among which 392 are assumed as unstable</a:t>
            </a:r>
          </a:p>
          <a:p>
            <a:pPr algn="just"/>
            <a:r>
              <a:rPr lang="en-US" sz="2600" dirty="0"/>
              <a:t>Both feature-based classification algorithms and Convolutional Neural Networks (CNN) directly applied to VDFs are tested</a:t>
            </a:r>
          </a:p>
          <a:p>
            <a:pPr algn="just"/>
            <a:r>
              <a:rPr lang="en-US" sz="2600" dirty="0"/>
              <a:t>The initial results are promising:</a:t>
            </a:r>
          </a:p>
          <a:p>
            <a:pPr lvl="1" algn="just"/>
            <a:r>
              <a:rPr lang="en-US" sz="2200" dirty="0"/>
              <a:t>Feature-based classification based on Random Forest algorithm and CNN result in accuracy of 0.96</a:t>
            </a:r>
          </a:p>
          <a:p>
            <a:pPr lvl="1" algn="just"/>
            <a:r>
              <a:rPr lang="en-US" sz="2200" dirty="0"/>
              <a:t>However, further investigation is required to avoid temporal coherence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4EAD7C-D42D-F67E-9988-99114B7BCC74}"/>
              </a:ext>
            </a:extLst>
          </p:cNvPr>
          <p:cNvSpPr txBox="1"/>
          <p:nvPr/>
        </p:nvSpPr>
        <p:spPr>
          <a:xfrm>
            <a:off x="589425" y="6123543"/>
            <a:ext cx="1100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Acknowledgements: This research is supported by NSF SHINE grant 2300961</a:t>
            </a:r>
          </a:p>
        </p:txBody>
      </p:sp>
    </p:spTree>
    <p:extLst>
      <p:ext uri="{BB962C8B-B14F-4D97-AF65-F5344CB8AC3E}">
        <p14:creationId xmlns:p14="http://schemas.microsoft.com/office/powerpoint/2010/main" val="4240671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 progress (05/01/2024)</a:t>
            </a:r>
            <a:endParaRPr lang="en-US" sz="4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31C6E6E-9A2E-DE68-FD20-92835D26D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28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progress now (05/01/2024)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5" y="1690688"/>
            <a:ext cx="1100777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Siamese networks for classification</a:t>
            </a:r>
          </a:p>
          <a:p>
            <a:pPr algn="just"/>
            <a:r>
              <a:rPr lang="en-US" sz="2600" dirty="0"/>
              <a:t>Adaptation of input for SAVIC code</a:t>
            </a:r>
          </a:p>
          <a:p>
            <a:pPr algn="just"/>
            <a:r>
              <a:rPr lang="en-US" sz="2600" dirty="0"/>
              <a:t>[Next] Solving regression problem instead of classification problem</a:t>
            </a:r>
          </a:p>
          <a:p>
            <a:pPr algn="just"/>
            <a:r>
              <a:rPr lang="en-US" sz="2600" dirty="0"/>
              <a:t>[Next] Writeup/notes preparation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62976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Siamese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690688"/>
            <a:ext cx="6085111" cy="417745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600" dirty="0"/>
              <a:t>Predicts similarities and differences between two entries instead of predicting their classes</a:t>
            </a:r>
          </a:p>
          <a:p>
            <a:pPr lvl="1" algn="just"/>
            <a:r>
              <a:rPr lang="en-US" sz="2200" dirty="0"/>
              <a:t>This effectively pushes the number of training samples from N to N!</a:t>
            </a:r>
          </a:p>
          <a:p>
            <a:pPr lvl="1" algn="just"/>
            <a:r>
              <a:rPr lang="en-US" sz="2200" dirty="0"/>
              <a:t>A new sample labeling could be done by comparing how close a new sample is to the already-classified samples, on average</a:t>
            </a:r>
          </a:p>
          <a:p>
            <a:pPr algn="just"/>
            <a:r>
              <a:rPr lang="en-US" sz="2600" dirty="0"/>
              <a:t>Can be used in semi-supervised learning tasks</a:t>
            </a:r>
          </a:p>
          <a:p>
            <a:pPr lvl="1" algn="just"/>
            <a:r>
              <a:rPr lang="en-US" sz="2200" dirty="0"/>
              <a:t>A limited number of labeled samples is used to train the siamese network and establish a similarity metric</a:t>
            </a:r>
          </a:p>
          <a:p>
            <a:pPr algn="just"/>
            <a:endParaRPr lang="en-US" sz="2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207696-E0DC-795F-E1E5-779CCE2A2B21}"/>
              </a:ext>
            </a:extLst>
          </p:cNvPr>
          <p:cNvSpPr/>
          <p:nvPr/>
        </p:nvSpPr>
        <p:spPr>
          <a:xfrm>
            <a:off x="7738327" y="1072389"/>
            <a:ext cx="2552702" cy="17168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</a:t>
            </a:r>
          </a:p>
          <a:p>
            <a:pPr algn="ctr"/>
            <a:r>
              <a:rPr lang="en-US" dirty="0"/>
              <a:t>(simultaneous weight adjustments)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746B4-5D82-4F94-26A8-237AB3773F2B}"/>
              </a:ext>
            </a:extLst>
          </p:cNvPr>
          <p:cNvSpPr/>
          <p:nvPr/>
        </p:nvSpPr>
        <p:spPr>
          <a:xfrm>
            <a:off x="7738328" y="4307631"/>
            <a:ext cx="2552702" cy="17168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 (simultaneous weight adjustments)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10361-99D5-0E2F-4A5B-3639CE0E8B14}"/>
              </a:ext>
            </a:extLst>
          </p:cNvPr>
          <p:cNvSpPr/>
          <p:nvPr/>
        </p:nvSpPr>
        <p:spPr>
          <a:xfrm rot="16200000">
            <a:off x="6568440" y="1790844"/>
            <a:ext cx="1325565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VDF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C12E1A-BA0C-3534-A31A-5E8EE2B3CF08}"/>
              </a:ext>
            </a:extLst>
          </p:cNvPr>
          <p:cNvSpPr/>
          <p:nvPr/>
        </p:nvSpPr>
        <p:spPr>
          <a:xfrm rot="16200000">
            <a:off x="6568441" y="5026087"/>
            <a:ext cx="1325565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VDF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B47B7E-D0CC-9E8B-58C3-274436BB44B7}"/>
              </a:ext>
            </a:extLst>
          </p:cNvPr>
          <p:cNvSpPr/>
          <p:nvPr/>
        </p:nvSpPr>
        <p:spPr>
          <a:xfrm rot="16200000">
            <a:off x="9646758" y="3374570"/>
            <a:ext cx="2239346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Comparing Part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D11E29-A03A-6E08-DD07-CD19332AF44E}"/>
              </a:ext>
            </a:extLst>
          </p:cNvPr>
          <p:cNvSpPr/>
          <p:nvPr/>
        </p:nvSpPr>
        <p:spPr>
          <a:xfrm rot="16200000">
            <a:off x="9864013" y="3374569"/>
            <a:ext cx="3035559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Similarity measure or label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470F91-5E23-F592-71EB-28D4FAC742A7}"/>
              </a:ext>
            </a:extLst>
          </p:cNvPr>
          <p:cNvCxnSpPr>
            <a:stCxn id="9" idx="2"/>
            <a:endCxn id="6" idx="1"/>
          </p:cNvCxnSpPr>
          <p:nvPr/>
        </p:nvCxnSpPr>
        <p:spPr>
          <a:xfrm>
            <a:off x="7371183" y="1930804"/>
            <a:ext cx="367144" cy="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161878-CD0F-955D-AF87-041FEF27E580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7371184" y="5166047"/>
            <a:ext cx="367144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178C90-D2EC-755B-C7F6-E35672102549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10291029" y="1930806"/>
            <a:ext cx="335442" cy="158372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9873AB-FF80-72E4-91D0-78DE4CCBB287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 flipV="1">
            <a:off x="10291030" y="3514531"/>
            <a:ext cx="335441" cy="16515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725DAE-A154-B971-85AA-E9D3C615F0E3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V="1">
            <a:off x="10906392" y="3514529"/>
            <a:ext cx="335440" cy="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5F93174-A6F9-E557-F757-4574E63C2640}"/>
              </a:ext>
            </a:extLst>
          </p:cNvPr>
          <p:cNvSpPr/>
          <p:nvPr/>
        </p:nvSpPr>
        <p:spPr>
          <a:xfrm>
            <a:off x="7738327" y="3219221"/>
            <a:ext cx="2552702" cy="6584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 sharing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AC9E72-275A-E48E-51BE-B7014449618E}"/>
              </a:ext>
            </a:extLst>
          </p:cNvPr>
          <p:cNvCxnSpPr>
            <a:cxnSpLocks/>
            <a:stCxn id="29" idx="0"/>
            <a:endCxn id="6" idx="2"/>
          </p:cNvCxnSpPr>
          <p:nvPr/>
        </p:nvCxnSpPr>
        <p:spPr>
          <a:xfrm flipV="1">
            <a:off x="9014678" y="2789222"/>
            <a:ext cx="0" cy="42999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1298A92-8DFC-F50B-AE2C-5F32E65BD9B2}"/>
              </a:ext>
            </a:extLst>
          </p:cNvPr>
          <p:cNvCxnSpPr>
            <a:cxnSpLocks/>
            <a:stCxn id="7" idx="0"/>
            <a:endCxn id="29" idx="2"/>
          </p:cNvCxnSpPr>
          <p:nvPr/>
        </p:nvCxnSpPr>
        <p:spPr>
          <a:xfrm flipH="1" flipV="1">
            <a:off x="9014678" y="3877632"/>
            <a:ext cx="1" cy="42999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227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Siamese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78" y="1532806"/>
            <a:ext cx="7034918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Identical network cells: CNNs operating at </a:t>
            </a:r>
            <a:r>
              <a:rPr lang="en-US" sz="2400" dirty="0"/>
              <a:t>0.15V</a:t>
            </a:r>
            <a:r>
              <a:rPr lang="en-US" sz="2400" baseline="-25000" dirty="0"/>
              <a:t>A</a:t>
            </a:r>
            <a:r>
              <a:rPr lang="en-US" sz="2600" dirty="0"/>
              <a:t> resolution</a:t>
            </a:r>
          </a:p>
          <a:p>
            <a:pPr algn="just"/>
            <a:r>
              <a:rPr lang="en-US" sz="2600" dirty="0"/>
              <a:t>Assessing the results so far. The network training seems to be unstable (examples of ‘successful’ and ‘not successful’ training are presented below)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749A7-74DC-B9AE-513E-946D37C67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39" y="424676"/>
            <a:ext cx="3802115" cy="60681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AA880A8-610C-8CDF-3867-F709C2888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0" y="4237900"/>
            <a:ext cx="3881630" cy="262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153ACA8-0620-F06F-7690-13B5A2007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086" y="4237900"/>
            <a:ext cx="3962900" cy="261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039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SAVIC code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690688"/>
            <a:ext cx="1106780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SAVIC examples from the repository were run with no problems (input data sorter and Core – alpha classification models)</a:t>
            </a:r>
          </a:p>
          <a:p>
            <a:pPr algn="just"/>
            <a:r>
              <a:rPr lang="en-US" sz="2600" dirty="0"/>
              <a:t>Adjusting our input into SAVIC code to cross-compare the ML and SAVIC performances (in progress). It seems that a properly-formatted dataframe is all that needed</a:t>
            </a:r>
          </a:p>
        </p:txBody>
      </p:sp>
    </p:spTree>
    <p:extLst>
      <p:ext uri="{BB962C8B-B14F-4D97-AF65-F5344CB8AC3E}">
        <p14:creationId xmlns:p14="http://schemas.microsoft.com/office/powerpoint/2010/main" val="407323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35625-B3FF-ED32-80CD-1C9DA53B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Ion-Kinetic Instabilities in Solar Wind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7E3D4-50BC-A661-09DC-DE95E7396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63" y="1690688"/>
            <a:ext cx="6347534" cy="507409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physical processes leading to the acceleration and heating of the solar wind (SW) are not fully understood</a:t>
            </a:r>
          </a:p>
          <a:p>
            <a:pPr algn="just"/>
            <a:r>
              <a:rPr lang="en-US" dirty="0"/>
              <a:t>Ion-driven kinetic instabilities can play an important role in the heating and acceleration of the SW plasma in the inner heliosphere</a:t>
            </a:r>
          </a:p>
          <a:p>
            <a:pPr algn="just"/>
            <a:r>
              <a:rPr lang="en-US" dirty="0"/>
              <a:t>Our goal is to explore the potential of the automated characterization of instabilities in the SW plasmas using Hybrid-PIC simulations and AI/ML</a:t>
            </a:r>
          </a:p>
        </p:txBody>
      </p:sp>
      <p:pic>
        <p:nvPicPr>
          <p:cNvPr id="6" name="Picture 5" descr="A painting of a planet with a bright sun and a planet in the background&#10;&#10;Description automatically generated">
            <a:extLst>
              <a:ext uri="{FF2B5EF4-FFF2-40B4-BE49-F238E27FC236}">
                <a16:creationId xmlns:a16="http://schemas.microsoft.com/office/drawing/2014/main" id="{F5123382-E1EB-0970-D516-7E975F2D7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734" y="1579852"/>
            <a:ext cx="4425241" cy="4425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58C24B-EE2B-98F6-EE7A-14C64DD5B1BE}"/>
              </a:ext>
            </a:extLst>
          </p:cNvPr>
          <p:cNvSpPr txBox="1"/>
          <p:nvPr/>
        </p:nvSpPr>
        <p:spPr>
          <a:xfrm>
            <a:off x="6915320" y="6056107"/>
            <a:ext cx="496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“Ion-kinetic instabilities in solar wind” according to a generative AI. Credits: Adobe Firefly</a:t>
            </a:r>
          </a:p>
        </p:txBody>
      </p:sp>
    </p:spTree>
    <p:extLst>
      <p:ext uri="{BB962C8B-B14F-4D97-AF65-F5344CB8AC3E}">
        <p14:creationId xmlns:p14="http://schemas.microsoft.com/office/powerpoint/2010/main" val="7432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 regression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690688"/>
            <a:ext cx="1106780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Following the discussion with Kris and Leon at TESS meeting, we can try to predict the evolution rates (for the anisotropy, magnetic energy, etc)</a:t>
            </a:r>
          </a:p>
          <a:p>
            <a:pPr algn="just"/>
            <a:r>
              <a:rPr lang="en-US" sz="2600" dirty="0"/>
              <a:t>Working on the formation of the regression data set now. </a:t>
            </a:r>
          </a:p>
        </p:txBody>
      </p:sp>
    </p:spTree>
    <p:extLst>
      <p:ext uri="{BB962C8B-B14F-4D97-AF65-F5344CB8AC3E}">
        <p14:creationId xmlns:p14="http://schemas.microsoft.com/office/powerpoint/2010/main" val="4057844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 progress (06/05/2024)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44410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BEC6-645A-BAE0-8F4E-4D8688F8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2" y="111125"/>
            <a:ext cx="10515600" cy="1325563"/>
          </a:xfrm>
        </p:spPr>
        <p:txBody>
          <a:bodyPr/>
          <a:lstStyle/>
          <a:p>
            <a:r>
              <a:rPr lang="en-US" dirty="0"/>
              <a:t>Hot beam runs included in ML</a:t>
            </a:r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1D3E60D3-3140-769F-9F43-7FBEC9655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" t="13363" r="50622"/>
          <a:stretch/>
        </p:blipFill>
        <p:spPr>
          <a:xfrm>
            <a:off x="1581150" y="1981200"/>
            <a:ext cx="4203700" cy="3983038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791A8C2-7314-D945-90A5-199A2E1DA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52" y="1261110"/>
            <a:ext cx="4679950" cy="56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68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2747-8CBB-6891-9709-ECDC348B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simulations used for 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7C968-7C64-AE11-0779-33F33117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949"/>
            <a:ext cx="12192000" cy="35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90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CB5F-BD0A-F74A-8841-F2257B1C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Relabeling of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C6D40-15F0-6ADC-205D-AC121B00D1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146550" cy="4351338"/>
              </a:xfrm>
            </p:spPr>
            <p:txBody>
              <a:bodyPr/>
              <a:lstStyle/>
              <a:p>
                <a:r>
                  <a:rPr lang="en-US" dirty="0"/>
                  <a:t>Both the anisotropy and perpendicular magnetic energy changes are considered</a:t>
                </a:r>
              </a:p>
              <a:p>
                <a:r>
                  <a:rPr lang="en-US" b="0" dirty="0">
                    <a:cs typeface="Calibri" panose="020F0502020204030204" pitchFamily="34" charset="0"/>
                  </a:rPr>
                  <a:t>Stability condition used for ML: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C6D40-15F0-6ADC-205D-AC121B00D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146550" cy="4351338"/>
              </a:xfrm>
              <a:blipFill>
                <a:blip r:embed="rId2"/>
                <a:stretch>
                  <a:fillRect l="-2647" t="-2381" r="-3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5B2F790-7A85-9DD9-7BD1-4109E59FA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336" y="566052"/>
            <a:ext cx="3972644" cy="604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1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94" y="69763"/>
            <a:ext cx="10515600" cy="1325563"/>
          </a:xfrm>
        </p:spPr>
        <p:txBody>
          <a:bodyPr/>
          <a:lstStyle/>
          <a:p>
            <a:r>
              <a:rPr lang="en-US" dirty="0"/>
              <a:t>Hyperparameter tuning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240655"/>
              </p:ext>
            </p:extLst>
          </p:nvPr>
        </p:nvGraphicFramePr>
        <p:xfrm>
          <a:off x="573595" y="1389099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79344B-7DB2-CEAE-D558-35C632E86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216516"/>
              </p:ext>
            </p:extLst>
          </p:nvPr>
        </p:nvGraphicFramePr>
        <p:xfrm>
          <a:off x="573595" y="3969571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BAF60B-8CDF-0230-5443-48B42148E61C}"/>
              </a:ext>
            </a:extLst>
          </p:cNvPr>
          <p:cNvSpPr txBox="1"/>
          <p:nvPr/>
        </p:nvSpPr>
        <p:spPr>
          <a:xfrm>
            <a:off x="573595" y="1039192"/>
            <a:ext cx="194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 attempt: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B96DC-93F7-FA01-33A2-9744D353B130}"/>
              </a:ext>
            </a:extLst>
          </p:cNvPr>
          <p:cNvSpPr txBox="1"/>
          <p:nvPr/>
        </p:nvSpPr>
        <p:spPr>
          <a:xfrm>
            <a:off x="573595" y="3619664"/>
            <a:ext cx="705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3786C-DB8B-5E4A-2800-EF015D10C11F}"/>
              </a:ext>
            </a:extLst>
          </p:cNvPr>
          <p:cNvSpPr txBox="1"/>
          <p:nvPr/>
        </p:nvSpPr>
        <p:spPr>
          <a:xfrm>
            <a:off x="573594" y="6180711"/>
            <a:ext cx="704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data set had changed from the previous to the current effort</a:t>
            </a:r>
          </a:p>
        </p:txBody>
      </p:sp>
    </p:spTree>
    <p:extLst>
      <p:ext uri="{BB962C8B-B14F-4D97-AF65-F5344CB8AC3E}">
        <p14:creationId xmlns:p14="http://schemas.microsoft.com/office/powerpoint/2010/main" val="2705139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C0F67-9B19-D24A-3F07-4ACE24DB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of runs ‘excluded’ for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84F2D-18F1-DCD1-4711-4E5EBB9EF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1489"/>
          </a:xfrm>
        </p:spPr>
        <p:txBody>
          <a:bodyPr>
            <a:normAutofit/>
          </a:bodyPr>
          <a:lstStyle/>
          <a:p>
            <a:r>
              <a:rPr lang="en-US" dirty="0"/>
              <a:t>Experiment setting:</a:t>
            </a:r>
          </a:p>
          <a:p>
            <a:pPr lvl="1"/>
            <a:r>
              <a:rPr lang="en-US" dirty="0"/>
              <a:t>Select the run #1</a:t>
            </a:r>
          </a:p>
          <a:p>
            <a:pPr lvl="1"/>
            <a:r>
              <a:rPr lang="en-US" dirty="0"/>
              <a:t>Move all the samples from this run into the test data set</a:t>
            </a:r>
          </a:p>
          <a:p>
            <a:pPr lvl="1"/>
            <a:r>
              <a:rPr lang="en-US" dirty="0"/>
              <a:t>Move the samples from all other runs into the train data set</a:t>
            </a:r>
          </a:p>
          <a:p>
            <a:pPr lvl="1"/>
            <a:r>
              <a:rPr lang="en-US" dirty="0"/>
              <a:t>Train the models using the optimal hyperparameter setting on train data set, run the models on the test data set. Obtain the scores.</a:t>
            </a:r>
          </a:p>
          <a:p>
            <a:pPr lvl="1"/>
            <a:r>
              <a:rPr lang="en-US" dirty="0"/>
              <a:t>Empty train/test data sets, return to point 1, select the next run, repeat.</a:t>
            </a:r>
          </a:p>
          <a:p>
            <a:r>
              <a:rPr lang="en-US" dirty="0"/>
              <a:t>Results are summarized as average accuracy over the excluded run trials, and graphically as a bar chart</a:t>
            </a:r>
          </a:p>
          <a:p>
            <a:r>
              <a:rPr lang="en-US" dirty="0"/>
              <a:t>Reason: to see how the model behaves on the completely ‘unseen’ sample</a:t>
            </a:r>
          </a:p>
        </p:txBody>
      </p:sp>
    </p:spTree>
    <p:extLst>
      <p:ext uri="{BB962C8B-B14F-4D97-AF65-F5344CB8AC3E}">
        <p14:creationId xmlns:p14="http://schemas.microsoft.com/office/powerpoint/2010/main" val="371415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0216297-FB48-B509-1930-97B6430C4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0"/>
            <a:ext cx="10995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693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‘excluded’ runs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874965"/>
              </p:ext>
            </p:extLst>
          </p:nvPr>
        </p:nvGraphicFramePr>
        <p:xfrm>
          <a:off x="838200" y="1427565"/>
          <a:ext cx="6145345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129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858216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±0.30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0.65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0.77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±0.23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FF74AB-7760-0548-B511-2D2B3D406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043120"/>
              </p:ext>
            </p:extLst>
          </p:nvPr>
        </p:nvGraphicFramePr>
        <p:xfrm>
          <a:off x="428870" y="4638514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F1145D-CB83-A405-E961-7C26D250EBFA}"/>
              </a:ext>
            </a:extLst>
          </p:cNvPr>
          <p:cNvSpPr txBox="1"/>
          <p:nvPr/>
        </p:nvSpPr>
        <p:spPr>
          <a:xfrm>
            <a:off x="428870" y="4288607"/>
            <a:ext cx="405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to: random train-test splitting</a:t>
            </a:r>
          </a:p>
        </p:txBody>
      </p:sp>
    </p:spTree>
    <p:extLst>
      <p:ext uri="{BB962C8B-B14F-4D97-AF65-F5344CB8AC3E}">
        <p14:creationId xmlns:p14="http://schemas.microsoft.com/office/powerpoint/2010/main" val="3440314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364543"/>
            <a:ext cx="10515600" cy="1325563"/>
          </a:xfrm>
        </p:spPr>
        <p:txBody>
          <a:bodyPr/>
          <a:lstStyle/>
          <a:p>
            <a:r>
              <a:rPr lang="en-US" dirty="0"/>
              <a:t>ADASYN oversampling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005931"/>
              </p:ext>
            </p:extLst>
          </p:nvPr>
        </p:nvGraphicFramePr>
        <p:xfrm>
          <a:off x="298450" y="2354665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±0.30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0.65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0.77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±0.23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F1145D-CB83-A405-E961-7C26D250EBFA}"/>
              </a:ext>
            </a:extLst>
          </p:cNvPr>
          <p:cNvSpPr txBox="1"/>
          <p:nvPr/>
        </p:nvSpPr>
        <p:spPr>
          <a:xfrm>
            <a:off x="298450" y="1984148"/>
            <a:ext cx="185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oversampling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CCA96F-20B0-105D-7BCE-3F61B6C43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450789"/>
              </p:ext>
            </p:extLst>
          </p:nvPr>
        </p:nvGraphicFramePr>
        <p:xfrm>
          <a:off x="6229351" y="1007280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0.69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0.63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D6E330-8BE7-ABAC-316E-3BC109B606C1}"/>
              </a:ext>
            </a:extLst>
          </p:cNvPr>
          <p:cNvSpPr txBox="1"/>
          <p:nvPr/>
        </p:nvSpPr>
        <p:spPr>
          <a:xfrm>
            <a:off x="6229351" y="637948"/>
            <a:ext cx="311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ADASYN (about x2, balanced)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24D31-40F2-A1C0-C76D-2ED253622856}"/>
              </a:ext>
            </a:extLst>
          </p:cNvPr>
          <p:cNvSpPr txBox="1"/>
          <p:nvPr/>
        </p:nvSpPr>
        <p:spPr>
          <a:xfrm>
            <a:off x="685799" y="5787798"/>
            <a:ext cx="227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promising so far.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B81474-0BA5-BA85-650A-DC08224A1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852035"/>
              </p:ext>
            </p:extLst>
          </p:nvPr>
        </p:nvGraphicFramePr>
        <p:xfrm>
          <a:off x="6234635" y="4090998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0.70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0.62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±0.27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57B2BC3-90A5-3B94-F0E3-F4119E0C5CDD}"/>
              </a:ext>
            </a:extLst>
          </p:cNvPr>
          <p:cNvSpPr txBox="1"/>
          <p:nvPr/>
        </p:nvSpPr>
        <p:spPr>
          <a:xfrm>
            <a:off x="6234635" y="3721666"/>
            <a:ext cx="450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ADASYN (about x2, balanced, 10 neighbors)</a:t>
            </a:r>
          </a:p>
        </p:txBody>
      </p:sp>
    </p:spTree>
    <p:extLst>
      <p:ext uri="{BB962C8B-B14F-4D97-AF65-F5344CB8AC3E}">
        <p14:creationId xmlns:p14="http://schemas.microsoft.com/office/powerpoint/2010/main" val="4081862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B82613-584A-4F52-56FA-FD3D682A3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9" b="-1040"/>
          <a:stretch/>
        </p:blipFill>
        <p:spPr bwMode="auto">
          <a:xfrm>
            <a:off x="1864157" y="889614"/>
            <a:ext cx="8463685" cy="59683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BFF73B-FC72-BB9B-20CF-07C831F1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377"/>
            <a:ext cx="10515600" cy="84223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Machine Learning Roadmap</a:t>
            </a:r>
          </a:p>
        </p:txBody>
      </p:sp>
    </p:spTree>
    <p:extLst>
      <p:ext uri="{BB962C8B-B14F-4D97-AF65-F5344CB8AC3E}">
        <p14:creationId xmlns:p14="http://schemas.microsoft.com/office/powerpoint/2010/main" val="3049846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9986-939F-5E66-E207-EC8B6879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Hybrid-PIC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EF559-1FEC-73DB-F02E-F86BEA081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248" y="1420509"/>
            <a:ext cx="10959777" cy="5218988"/>
          </a:xfrm>
        </p:spPr>
        <p:txBody>
          <a:bodyPr/>
          <a:lstStyle/>
          <a:p>
            <a:r>
              <a:rPr lang="en-US" sz="2600" dirty="0"/>
              <a:t>The ions are treated fully kinetically as particles using the Particle-In-Cell (PIC) method, while electrons are modeled as fluid (Ofman et al. 2010)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0FEF07-2101-74C5-C5F8-7B46D97B7587}"/>
              </a:ext>
            </a:extLst>
          </p:cNvPr>
          <p:cNvGrpSpPr/>
          <p:nvPr/>
        </p:nvGrpSpPr>
        <p:grpSpPr>
          <a:xfrm>
            <a:off x="561974" y="2286000"/>
            <a:ext cx="7146664" cy="4637690"/>
            <a:chOff x="-56560" y="-45718"/>
            <a:chExt cx="4925373" cy="33737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363B42-9C1C-C94B-AFB8-7855215FE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599" t="9206" r="23501" b="8571"/>
            <a:stretch/>
          </p:blipFill>
          <p:spPr>
            <a:xfrm>
              <a:off x="1508288" y="2"/>
              <a:ext cx="1755140" cy="328231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00C031-6D68-C14F-A615-0CAF9F26D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75" t="8871" r="22269" b="8023"/>
            <a:stretch/>
          </p:blipFill>
          <p:spPr>
            <a:xfrm>
              <a:off x="-56560" y="-10793"/>
              <a:ext cx="1715135" cy="33388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71FE40-0CCB-CC4E-ADBE-951512986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036" t="8095" r="25556" b="9206"/>
            <a:stretch/>
          </p:blipFill>
          <p:spPr>
            <a:xfrm>
              <a:off x="3205113" y="-45718"/>
              <a:ext cx="1663700" cy="3328035"/>
            </a:xfrm>
            <a:prstGeom prst="rect">
              <a:avLst/>
            </a:prstGeom>
          </p:spPr>
        </p:pic>
      </p:grpSp>
      <p:sp>
        <p:nvSpPr>
          <p:cNvPr id="6" name="Text Box 22">
            <a:extLst>
              <a:ext uri="{FF2B5EF4-FFF2-40B4-BE49-F238E27FC236}">
                <a16:creationId xmlns:a16="http://schemas.microsoft.com/office/drawing/2014/main" id="{2B0B0E3E-8049-E117-5270-F7ACCF88A24D}"/>
              </a:ext>
            </a:extLst>
          </p:cNvPr>
          <p:cNvSpPr txBox="1"/>
          <p:nvPr/>
        </p:nvSpPr>
        <p:spPr>
          <a:xfrm>
            <a:off x="7781925" y="2654084"/>
            <a:ext cx="3848101" cy="2908515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proton VDFs in the V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0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plane for the initial state and two later times during the evolution (upper panels) at t=0, 1200, and 3000 </a:t>
            </a:r>
            <a:r>
              <a:rPr lang="en-US" b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obtained from the 2.5D hybrid model for the proton beam parameters guided by PSP data. The lower panels show the corresponding cuts along V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through the peaks of the VDFs (Ofman et al. 2022).</a:t>
            </a:r>
            <a:endParaRPr lang="en-US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32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9986-939F-5E66-E207-EC8B6879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Hybrid-PIC Simulations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5F13313-0C11-2893-0B1D-D7E430E31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428842"/>
              </p:ext>
            </p:extLst>
          </p:nvPr>
        </p:nvGraphicFramePr>
        <p:xfrm>
          <a:off x="0" y="1408541"/>
          <a:ext cx="12192000" cy="5449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416">
                  <a:extLst>
                    <a:ext uri="{9D8B030D-6E8A-4147-A177-3AD203B41FA5}">
                      <a16:colId xmlns:a16="http://schemas.microsoft.com/office/drawing/2014/main" val="3712886701"/>
                    </a:ext>
                  </a:extLst>
                </a:gridCol>
                <a:gridCol w="2618912">
                  <a:extLst>
                    <a:ext uri="{9D8B030D-6E8A-4147-A177-3AD203B41FA5}">
                      <a16:colId xmlns:a16="http://schemas.microsoft.com/office/drawing/2014/main" val="4707918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2912118177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2951294813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3280187024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1415108514"/>
                    </a:ext>
                  </a:extLst>
                </a:gridCol>
              </a:tblGrid>
              <a:tr h="32593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Species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p-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drift, V</a:t>
                      </a:r>
                      <a:r>
                        <a:rPr lang="en-US" sz="11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1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Anisotropies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Relative Populations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β</a:t>
                      </a:r>
                      <a:r>
                        <a:rPr lang="en-US" sz="1100" dirty="0"/>
                        <a:t> for every 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23584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0.5, 0.5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03712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982994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3.36, 2.05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531536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4.3, 1.6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74176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4.3, 1.6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8433368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1.86, 1.0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658912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760854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496323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fi-FI" sz="1100" dirty="0"/>
                        <a:t>9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084001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0.0413, 0.010325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44229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6666956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0.819, 0.091, 0.04, 0.005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0.429, 0.0916, 0.429, 0.0916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327653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(4)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1.0, 1,0, 1.0, 1.0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0.819, 0.091, 0.03, 0.015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0.429, 0.0916, 0.429, 0.0916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537087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4510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3.35, 2.05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27481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03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129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 for Simulation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19675" cy="49085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have developed a package to read and visualize the results of hybrid-PIC simulations</a:t>
            </a:r>
          </a:p>
          <a:p>
            <a:r>
              <a:rPr lang="en-US" dirty="0"/>
              <a:t>The package is publicly available at </a:t>
            </a:r>
            <a:r>
              <a:rPr lang="en-US" dirty="0">
                <a:hlinkClick r:id="rId3"/>
              </a:rPr>
              <a:t>https://github.com/vsadykov/kineticsim_reader.git</a:t>
            </a:r>
            <a:endParaRPr lang="en-US" dirty="0"/>
          </a:p>
          <a:p>
            <a:r>
              <a:rPr lang="en-US" dirty="0"/>
              <a:t>Right: proton and alpha particle VDFs and anisotropies from simulations by Ofman et al. (2023)</a:t>
            </a:r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E77D0638-7AFC-9FAC-9DFD-C1564276D4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5026" r="4374"/>
          <a:stretch/>
        </p:blipFill>
        <p:spPr>
          <a:xfrm>
            <a:off x="6029325" y="1487488"/>
            <a:ext cx="5924550" cy="272586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62778ED9-2DFF-6605-EB09-FCF7EF14A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b="73177"/>
          <a:stretch/>
        </p:blipFill>
        <p:spPr>
          <a:xfrm>
            <a:off x="5857875" y="4525962"/>
            <a:ext cx="6095999" cy="2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31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instabilities. Data 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50420" cy="4351338"/>
              </a:xfrm>
            </p:spPr>
            <p:txBody>
              <a:bodyPr/>
              <a:lstStyle/>
              <a:p>
                <a:r>
                  <a:rPr lang="en-US" dirty="0"/>
                  <a:t>We identified the ‘unstable’ VDFs as the ones that experience a change of the anisotropies for both </a:t>
                </a:r>
                <a:r>
                  <a:rPr lang="en-US" i="1" dirty="0"/>
                  <a:t>p</a:t>
                </a:r>
                <a:r>
                  <a:rPr lang="en-US" dirty="0"/>
                  <a:t> and </a:t>
                </a:r>
                <a:r>
                  <a:rPr lang="el-GR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α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This leads to a total of 997 cases, among which 392 are unstable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50420" cy="4351338"/>
              </a:xfrm>
              <a:blipFill>
                <a:blip r:embed="rId2"/>
                <a:stretch>
                  <a:fillRect l="-102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E731FA8-F1A5-B541-807F-1FB127E23F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5714"/>
          <a:stretch/>
        </p:blipFill>
        <p:spPr>
          <a:xfrm>
            <a:off x="1249968" y="3748229"/>
            <a:ext cx="9692064" cy="2824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ABBA3-E2A8-7829-751A-EDF884D8CA63}"/>
              </a:ext>
            </a:extLst>
          </p:cNvPr>
          <p:cNvSpPr txBox="1"/>
          <p:nvPr/>
        </p:nvSpPr>
        <p:spPr>
          <a:xfrm>
            <a:off x="1831601" y="6505051"/>
            <a:ext cx="8763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of the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l-GR" i="1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anisotropy evolution for the </a:t>
            </a:r>
            <a:r>
              <a:rPr lang="en-US" dirty="0"/>
              <a:t>simulations by Ofman et al. (2023)</a:t>
            </a:r>
          </a:p>
        </p:txBody>
      </p:sp>
    </p:spTree>
    <p:extLst>
      <p:ext uri="{BB962C8B-B14F-4D97-AF65-F5344CB8AC3E}">
        <p14:creationId xmlns:p14="http://schemas.microsoft.com/office/powerpoint/2010/main" val="354415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Approach 1. Moments.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Our first approach is to describe each VDF by features (statistical moments) defined as: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compute the first four moments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={1,2,3,4}</m:t>
                    </m:r>
                  </m:oMath>
                </a14:m>
                <a:r>
                  <a:rPr lang="en-US" dirty="0"/>
                  <a:t> for both perpendicular and parallel directions and supplement them with the instability label</a:t>
                </a:r>
              </a:p>
              <a:p>
                <a:r>
                  <a:rPr lang="en-US" dirty="0"/>
                  <a:t>Then, we split the data set into train and test partitions randomly and evaluate several commonly used ML classifiers 10 times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845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1436-E7EF-102D-3DE7-15F67240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Assessment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8A6241-CB5B-6B64-C691-145F5F8C1F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Confusion matrix: a primary outcome of binary classification: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Accuracy and True Skill Statistics (TSS) scores: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8A6241-CB5B-6B64-C691-145F5F8C1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40E72F-61CF-C73B-56BD-3B96E67AC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510991"/>
              </p:ext>
            </p:extLst>
          </p:nvPr>
        </p:nvGraphicFramePr>
        <p:xfrm>
          <a:off x="948924" y="2459688"/>
          <a:ext cx="9784179" cy="181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393">
                  <a:extLst>
                    <a:ext uri="{9D8B030D-6E8A-4147-A177-3AD203B41FA5}">
                      <a16:colId xmlns:a16="http://schemas.microsoft.com/office/drawing/2014/main" val="1535005903"/>
                    </a:ext>
                  </a:extLst>
                </a:gridCol>
                <a:gridCol w="3261393">
                  <a:extLst>
                    <a:ext uri="{9D8B030D-6E8A-4147-A177-3AD203B41FA5}">
                      <a16:colId xmlns:a16="http://schemas.microsoft.com/office/drawing/2014/main" val="2796658373"/>
                    </a:ext>
                  </a:extLst>
                </a:gridCol>
                <a:gridCol w="3261393">
                  <a:extLst>
                    <a:ext uri="{9D8B030D-6E8A-4147-A177-3AD203B41FA5}">
                      <a16:colId xmlns:a16="http://schemas.microsoft.com/office/drawing/2014/main" val="2196780215"/>
                    </a:ext>
                  </a:extLst>
                </a:gridCol>
              </a:tblGrid>
              <a:tr h="60349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Predicted as 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Predicted as unstable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753039"/>
                  </a:ext>
                </a:extLst>
              </a:tr>
              <a:tr h="603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Observed as 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750282"/>
                  </a:ext>
                </a:extLst>
              </a:tr>
              <a:tr h="603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Observed as unstable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6657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3134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1982</Words>
  <Application>Microsoft Office PowerPoint</Application>
  <PresentationFormat>Widescreen</PresentationFormat>
  <Paragraphs>462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Aptos</vt:lpstr>
      <vt:lpstr>Aptos Display</vt:lpstr>
      <vt:lpstr>Arial</vt:lpstr>
      <vt:lpstr>Calibri</vt:lpstr>
      <vt:lpstr>Cambria Math</vt:lpstr>
      <vt:lpstr>Roboto</vt:lpstr>
      <vt:lpstr>Symbol</vt:lpstr>
      <vt:lpstr>Times New Roman</vt:lpstr>
      <vt:lpstr>Office Theme</vt:lpstr>
      <vt:lpstr>Machine Learning-Driven Identification and Categorization of Ion-Kinetic Instabilities in Hybrid-PIC Simulations</vt:lpstr>
      <vt:lpstr>Ion-Kinetic Instabilities in Solar Wind</vt:lpstr>
      <vt:lpstr>Machine Learning Roadmap</vt:lpstr>
      <vt:lpstr>Hybrid-PIC Simulations</vt:lpstr>
      <vt:lpstr>Hybrid-PIC Simulations</vt:lpstr>
      <vt:lpstr>Python Package for Simulation Processing</vt:lpstr>
      <vt:lpstr>Detection of instabilities. Data Set.</vt:lpstr>
      <vt:lpstr>Classification Approach 1. Moments.</vt:lpstr>
      <vt:lpstr>Prediction Assessment</vt:lpstr>
      <vt:lpstr>Approach 1 Results</vt:lpstr>
      <vt:lpstr>Classification Approach 2. VDFs.</vt:lpstr>
      <vt:lpstr>Approach 2 Results</vt:lpstr>
      <vt:lpstr>Highlight some problems and ways to resolve</vt:lpstr>
      <vt:lpstr>Conclusions</vt:lpstr>
      <vt:lpstr>In progress (05/01/2024)</vt:lpstr>
      <vt:lpstr>In progress now (05/01/2024)</vt:lpstr>
      <vt:lpstr>Siamese Networks</vt:lpstr>
      <vt:lpstr>Siamese Networks</vt:lpstr>
      <vt:lpstr>SAVIC code tests</vt:lpstr>
      <vt:lpstr>Solving a regression problem</vt:lpstr>
      <vt:lpstr>In progress (06/05/2024)</vt:lpstr>
      <vt:lpstr>Hot beam runs included in ML</vt:lpstr>
      <vt:lpstr>All simulations used for ML</vt:lpstr>
      <vt:lpstr>Relabeling of simulations</vt:lpstr>
      <vt:lpstr>Hyperparameter tuning</vt:lpstr>
      <vt:lpstr>Prediction of runs ‘excluded’ for training</vt:lpstr>
      <vt:lpstr>PowerPoint Presentation</vt:lpstr>
      <vt:lpstr>Performance on ‘excluded’ runs</vt:lpstr>
      <vt:lpstr>ADASYN oversampling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Learning-Driven Identification and Categorization of Ion-Kinetic Instabilities in Hybrid-PIC Simulations</dc:title>
  <dc:creator>Viacheslav M Sadykov</dc:creator>
  <cp:lastModifiedBy>Viacheslav M Sadykov</cp:lastModifiedBy>
  <cp:revision>101</cp:revision>
  <dcterms:created xsi:type="dcterms:W3CDTF">2024-04-05T12:13:39Z</dcterms:created>
  <dcterms:modified xsi:type="dcterms:W3CDTF">2024-06-06T13:54:01Z</dcterms:modified>
</cp:coreProperties>
</file>